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95" r:id="rId5"/>
    <p:sldId id="260" r:id="rId6"/>
    <p:sldId id="259" r:id="rId7"/>
    <p:sldId id="296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70" r:id="rId16"/>
    <p:sldId id="268" r:id="rId17"/>
    <p:sldId id="269" r:id="rId18"/>
    <p:sldId id="271" r:id="rId19"/>
    <p:sldId id="272" r:id="rId20"/>
    <p:sldId id="273" r:id="rId21"/>
    <p:sldId id="297" r:id="rId22"/>
    <p:sldId id="274" r:id="rId23"/>
    <p:sldId id="275" r:id="rId24"/>
    <p:sldId id="276" r:id="rId25"/>
    <p:sldId id="277" r:id="rId26"/>
    <p:sldId id="281" r:id="rId27"/>
    <p:sldId id="282" r:id="rId28"/>
    <p:sldId id="278" r:id="rId29"/>
    <p:sldId id="279" r:id="rId30"/>
    <p:sldId id="280" r:id="rId31"/>
    <p:sldId id="289" r:id="rId32"/>
    <p:sldId id="290" r:id="rId33"/>
    <p:sldId id="291" r:id="rId34"/>
    <p:sldId id="292" r:id="rId35"/>
    <p:sldId id="293" r:id="rId36"/>
    <p:sldId id="283" r:id="rId37"/>
    <p:sldId id="284" r:id="rId38"/>
    <p:sldId id="285" r:id="rId39"/>
    <p:sldId id="286" r:id="rId40"/>
    <p:sldId id="287" r:id="rId41"/>
    <p:sldId id="294" r:id="rId42"/>
    <p:sldId id="298" r:id="rId43"/>
    <p:sldId id="299" r:id="rId44"/>
    <p:sldId id="300" r:id="rId45"/>
    <p:sldId id="288" r:id="rId46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slov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22" name="Podnaslov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hr-HR" smtClean="0"/>
              <a:t>Kliknite da biste uredili stil podnaslova matrice</a:t>
            </a:r>
            <a:endParaRPr kumimoji="0" lang="en-US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98E65F-F08C-451D-946F-4BCA4950B7DB}" type="datetimeFigureOut">
              <a:rPr lang="hr-HR" smtClean="0"/>
              <a:pPr/>
              <a:t>2.6.2025.</a:t>
            </a:fld>
            <a:endParaRPr lang="hr-HR"/>
          </a:p>
        </p:txBody>
      </p:sp>
      <p:sp>
        <p:nvSpPr>
          <p:cNvPr id="20" name="Rezervirano mjesto podnožja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10" name="Rezervirano mjesto broja slajd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454E81-BF7D-45EC-B4CC-D60B363868D5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8" name="Elipsa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98E65F-F08C-451D-946F-4BCA4950B7DB}" type="datetimeFigureOut">
              <a:rPr lang="hr-HR" smtClean="0"/>
              <a:pPr/>
              <a:t>2.6.2025.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454E81-BF7D-45EC-B4CC-D60B363868D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98E65F-F08C-451D-946F-4BCA4950B7DB}" type="datetimeFigureOut">
              <a:rPr lang="hr-HR" smtClean="0"/>
              <a:pPr/>
              <a:t>2.6.2025.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454E81-BF7D-45EC-B4CC-D60B363868D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98E65F-F08C-451D-946F-4BCA4950B7DB}" type="datetimeFigureOut">
              <a:rPr lang="hr-HR" smtClean="0"/>
              <a:pPr/>
              <a:t>2.6.2025.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454E81-BF7D-45EC-B4CC-D60B363868D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98E65F-F08C-451D-946F-4BCA4950B7DB}" type="datetimeFigureOut">
              <a:rPr lang="hr-HR" smtClean="0"/>
              <a:pPr/>
              <a:t>2.6.2025.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454E81-BF7D-45EC-B4CC-D60B363868D5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0" name="Pravokutnik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98E65F-F08C-451D-946F-4BCA4950B7DB}" type="datetimeFigureOut">
              <a:rPr lang="hr-HR" smtClean="0"/>
              <a:pPr/>
              <a:t>2.6.2025.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454E81-BF7D-45EC-B4CC-D60B363868D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5" name="Rezervirano mjesto sadržaja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98E65F-F08C-451D-946F-4BCA4950B7DB}" type="datetimeFigureOut">
              <a:rPr lang="hr-HR" smtClean="0"/>
              <a:pPr/>
              <a:t>2.6.2025.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454E81-BF7D-45EC-B4CC-D60B363868D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98E65F-F08C-451D-946F-4BCA4950B7DB}" type="datetimeFigureOut">
              <a:rPr lang="hr-HR" smtClean="0"/>
              <a:pPr/>
              <a:t>2.6.2025.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454E81-BF7D-45EC-B4CC-D60B363868D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utnik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98E65F-F08C-451D-946F-4BCA4950B7DB}" type="datetimeFigureOut">
              <a:rPr lang="hr-HR" smtClean="0"/>
              <a:pPr/>
              <a:t>2.6.2025.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454E81-BF7D-45EC-B4CC-D60B363868D5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6" name="Pravokutnik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98E65F-F08C-451D-946F-4BCA4950B7DB}" type="datetimeFigureOut">
              <a:rPr lang="hr-HR" smtClean="0"/>
              <a:pPr/>
              <a:t>2.6.2025.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454E81-BF7D-45EC-B4CC-D60B363868D5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698E65F-F08C-451D-946F-4BCA4950B7DB}" type="datetimeFigureOut">
              <a:rPr lang="hr-HR" smtClean="0"/>
              <a:pPr/>
              <a:t>2.6.2025.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454E81-BF7D-45EC-B4CC-D60B363868D5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8" name="Pravokutnik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hr-HR" smtClean="0"/>
              <a:t>Pritisnite ikonu za dodavanje slike</a:t>
            </a:r>
            <a:endParaRPr kumimoji="0" lang="en-US" dirty="0"/>
          </a:p>
        </p:txBody>
      </p:sp>
      <p:sp>
        <p:nvSpPr>
          <p:cNvPr id="9" name="Dijagram toka: Postupak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Dijagram toka: Postupak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rta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rsten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Pravokutnik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Rezervirano mjesto naslova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9" name="Rezervirano mjesto teksta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  <a:p>
            <a:pPr lvl="1" eaLnBrk="1" latinLnBrk="0" hangingPunct="1"/>
            <a:r>
              <a:rPr kumimoji="0" lang="hr-HR" smtClean="0"/>
              <a:t>Druga razina</a:t>
            </a:r>
          </a:p>
          <a:p>
            <a:pPr lvl="2" eaLnBrk="1" latinLnBrk="0" hangingPunct="1"/>
            <a:r>
              <a:rPr kumimoji="0" lang="hr-HR" smtClean="0"/>
              <a:t>Treća razina</a:t>
            </a:r>
          </a:p>
          <a:p>
            <a:pPr lvl="3" eaLnBrk="1" latinLnBrk="0" hangingPunct="1"/>
            <a:r>
              <a:rPr kumimoji="0" lang="hr-HR" smtClean="0"/>
              <a:t>Četvrta razina</a:t>
            </a:r>
          </a:p>
          <a:p>
            <a:pPr lvl="4" eaLnBrk="1" latinLnBrk="0" hangingPunct="1"/>
            <a:r>
              <a:rPr kumimoji="0" lang="hr-HR" smtClean="0"/>
              <a:t>Peta razina</a:t>
            </a:r>
            <a:endParaRPr kumimoji="0" lang="en-US"/>
          </a:p>
        </p:txBody>
      </p:sp>
      <p:sp>
        <p:nvSpPr>
          <p:cNvPr id="24" name="Rezervirano mjesto datuma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D698E65F-F08C-451D-946F-4BCA4950B7DB}" type="datetimeFigureOut">
              <a:rPr lang="hr-HR" smtClean="0"/>
              <a:pPr/>
              <a:t>2.6.2025.</a:t>
            </a:fld>
            <a:endParaRPr lang="hr-HR"/>
          </a:p>
        </p:txBody>
      </p:sp>
      <p:sp>
        <p:nvSpPr>
          <p:cNvPr id="10" name="Rezervirano mjesto podnožja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hr-HR"/>
          </a:p>
        </p:txBody>
      </p:sp>
      <p:sp>
        <p:nvSpPr>
          <p:cNvPr id="22" name="Rezervirano mjesto broja slajda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06454E81-BF7D-45EC-B4CC-D60B363868D5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5" name="Pravokutnik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6000" dirty="0" smtClean="0">
                <a:solidFill>
                  <a:srgbClr val="00B050"/>
                </a:solidFill>
              </a:rPr>
              <a:t>Zelena</a:t>
            </a:r>
            <a:r>
              <a:rPr lang="hr-HR" dirty="0" smtClean="0">
                <a:solidFill>
                  <a:srgbClr val="00B050"/>
                </a:solidFill>
              </a:rPr>
              <a:t> </a:t>
            </a:r>
            <a:r>
              <a:rPr lang="hr-HR" sz="6000" dirty="0" smtClean="0">
                <a:solidFill>
                  <a:srgbClr val="00B050"/>
                </a:solidFill>
              </a:rPr>
              <a:t>knjižnica</a:t>
            </a:r>
            <a:endParaRPr lang="hr-HR" sz="6000" dirty="0">
              <a:solidFill>
                <a:srgbClr val="00B050"/>
              </a:solidFill>
            </a:endParaRPr>
          </a:p>
        </p:txBody>
      </p:sp>
      <p:sp>
        <p:nvSpPr>
          <p:cNvPr id="6" name="Rezervirano mjesto sadržaja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hr-HR" dirty="0" smtClean="0"/>
              <a:t>		</a:t>
            </a:r>
            <a:r>
              <a:rPr lang="hr-HR" dirty="0" err="1" smtClean="0"/>
              <a:t>šk</a:t>
            </a:r>
            <a:r>
              <a:rPr lang="hr-HR" dirty="0" smtClean="0"/>
              <a:t>. godina	2024./2025.</a:t>
            </a:r>
          </a:p>
          <a:p>
            <a:pPr>
              <a:buNone/>
            </a:pPr>
            <a:r>
              <a:rPr lang="hr-HR" sz="2400" dirty="0" smtClean="0"/>
              <a:t>           </a:t>
            </a:r>
            <a:r>
              <a:rPr lang="hr-HR" sz="2400" smtClean="0"/>
              <a:t>(voditeljica </a:t>
            </a:r>
            <a:r>
              <a:rPr lang="hr-HR" sz="2400" dirty="0" smtClean="0"/>
              <a:t>Anita Banovac)</a:t>
            </a:r>
            <a:endParaRPr lang="hr-HR" sz="2400" dirty="0"/>
          </a:p>
        </p:txBody>
      </p:sp>
      <p:pic>
        <p:nvPicPr>
          <p:cNvPr id="4" name="Slika 3" descr="C:\Users\Anita\Desktop\logo 2.jpg"/>
          <p:cNvPicPr/>
          <p:nvPr/>
        </p:nvPicPr>
        <p:blipFill>
          <a:blip r:embed="rId2" cstate="print"/>
          <a:srcRect l="8468" t="8403" r="4592" b="12605"/>
          <a:stretch>
            <a:fillRect/>
          </a:stretch>
        </p:blipFill>
        <p:spPr bwMode="auto">
          <a:xfrm>
            <a:off x="3347864" y="2636912"/>
            <a:ext cx="2664296" cy="289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rgbClr val="00B050"/>
                </a:solidFill>
              </a:rPr>
              <a:t>Recikliranje1</a:t>
            </a:r>
            <a:endParaRPr lang="hr-HR" dirty="0">
              <a:solidFill>
                <a:srgbClr val="00B050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Učenici su donijeli materijal koji su vrijedno skupljali </a:t>
            </a:r>
            <a:r>
              <a:rPr lang="hr-HR" smtClean="0"/>
              <a:t>zajedno s </a:t>
            </a:r>
            <a:r>
              <a:rPr lang="hr-HR" dirty="0" smtClean="0"/>
              <a:t>roditeljima: tuljke toaletnog papira, dugmad, čepove od plastičnih boca i staklenke, od kojih su izrađivali različite motive, ukrase i čestitke.</a:t>
            </a:r>
          </a:p>
          <a:p>
            <a:endParaRPr lang="hr-HR" dirty="0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098" name="Picture 2" descr="C:\Users\Anita\Desktop\recikliranje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84375" y="1447800"/>
            <a:ext cx="6400800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122" name="Picture 2" descr="C:\Users\Anita\Desktop\recikliranje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556792"/>
            <a:ext cx="3600400" cy="4525963"/>
          </a:xfrm>
          <a:prstGeom prst="rect">
            <a:avLst/>
          </a:prstGeom>
          <a:noFill/>
        </p:spPr>
      </p:pic>
      <p:pic>
        <p:nvPicPr>
          <p:cNvPr id="5123" name="Picture 3" descr="C:\Users\Anita\Desktop\recikliranje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556792"/>
            <a:ext cx="3744416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146" name="Picture 2" descr="C:\Users\Anita\Desktop\recikliranje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84375" y="1447800"/>
            <a:ext cx="6400800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170" name="Picture 2" descr="C:\Users\Anita\Desktop\recikliranje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556792"/>
            <a:ext cx="3394472" cy="4525963"/>
          </a:xfrm>
          <a:prstGeom prst="rect">
            <a:avLst/>
          </a:prstGeom>
          <a:noFill/>
        </p:spPr>
      </p:pic>
      <p:pic>
        <p:nvPicPr>
          <p:cNvPr id="7171" name="Picture 3" descr="C:\Users\Anita\Desktop\recikliranje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556792"/>
            <a:ext cx="4032448" cy="4608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8194" name="Picture 2" descr="C:\Users\Anita\Desktop\recikliranje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556792"/>
            <a:ext cx="3672407" cy="4525963"/>
          </a:xfrm>
          <a:prstGeom prst="rect">
            <a:avLst/>
          </a:prstGeom>
          <a:noFill/>
        </p:spPr>
      </p:pic>
      <p:pic>
        <p:nvPicPr>
          <p:cNvPr id="8195" name="Picture 3" descr="C:\Users\Anita\Desktop\recikliranje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556792"/>
            <a:ext cx="3744416" cy="46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rgbClr val="00B050"/>
                </a:solidFill>
              </a:rPr>
              <a:t>Recikliranje2</a:t>
            </a:r>
            <a:endParaRPr lang="hr-HR" dirty="0">
              <a:solidFill>
                <a:srgbClr val="00B050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U nastavku teme recikliranja, učenici su oslikavali staklenke bojama za staklo i izrađivali vaze i kasice.</a:t>
            </a:r>
            <a:endParaRPr lang="hr-HR" dirty="0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9218" name="Picture 2" descr="C:\Users\Anita\Desktop\staklenke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700808"/>
            <a:ext cx="3528392" cy="4525963"/>
          </a:xfrm>
          <a:prstGeom prst="rect">
            <a:avLst/>
          </a:prstGeom>
          <a:noFill/>
        </p:spPr>
      </p:pic>
      <p:pic>
        <p:nvPicPr>
          <p:cNvPr id="9219" name="Picture 3" descr="C:\Users\Anita\Desktop\staklenk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700808"/>
            <a:ext cx="3888432" cy="4608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42" name="Picture 2" descr="C:\Users\Anita\Desktop\staklenke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700808"/>
            <a:ext cx="3394472" cy="4525963"/>
          </a:xfrm>
          <a:prstGeom prst="rect">
            <a:avLst/>
          </a:prstGeom>
          <a:noFill/>
        </p:spPr>
      </p:pic>
      <p:pic>
        <p:nvPicPr>
          <p:cNvPr id="10243" name="Picture 3" descr="C:\Users\Anita\Desktop\staklenke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700808"/>
            <a:ext cx="3564904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rgbClr val="92D050"/>
                </a:solidFill>
              </a:rPr>
              <a:t>Zaštita okoliša</a:t>
            </a:r>
            <a:endParaRPr lang="hr-HR" dirty="0">
              <a:solidFill>
                <a:srgbClr val="92D050"/>
              </a:solidFill>
            </a:endParaRPr>
          </a:p>
        </p:txBody>
      </p:sp>
      <p:pic>
        <p:nvPicPr>
          <p:cNvPr id="11266" name="Picture 2" descr="C:\Users\Anita\Desktop\zaštita okoliša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84784"/>
            <a:ext cx="3384376" cy="4176464"/>
          </a:xfrm>
          <a:prstGeom prst="rect">
            <a:avLst/>
          </a:prstGeom>
          <a:noFill/>
        </p:spPr>
      </p:pic>
      <p:pic>
        <p:nvPicPr>
          <p:cNvPr id="11267" name="Picture 3" descr="C:\Users\Anita\Desktop\zaštita okoliš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484784"/>
            <a:ext cx="4032448" cy="4248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>
                <a:solidFill>
                  <a:srgbClr val="92D050"/>
                </a:solidFill>
              </a:rPr>
              <a:t>Projekt školske knjižnice i učenika razredne nastave</a:t>
            </a:r>
            <a:endParaRPr lang="hr-HR" dirty="0">
              <a:solidFill>
                <a:srgbClr val="92D050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Projekt se bavi temama očuvanja i zaštite okoliša.</a:t>
            </a:r>
          </a:p>
          <a:p>
            <a:r>
              <a:rPr lang="hr-HR" dirty="0" smtClean="0"/>
              <a:t>Učenici primjenjuju teoretsko znanje kroz radionice koje se mijenjaju iz mjeseca u mjesec.</a:t>
            </a:r>
          </a:p>
          <a:p>
            <a:r>
              <a:rPr lang="hr-HR" dirty="0" smtClean="0"/>
              <a:t>Uključeni su i roditelji koji zajedno s djecom sudjeluju u prikupljanju materijala za recikliranje.</a:t>
            </a:r>
            <a:endParaRPr lang="hr-HR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U sklopu teme zaštite i očuvanja okoliša, učenici su proučavali literaturu i izradili plakate s porukama </a:t>
            </a:r>
            <a:r>
              <a:rPr lang="hr-HR" smtClean="0"/>
              <a:t>i bitnim informacijama </a:t>
            </a:r>
            <a:r>
              <a:rPr lang="hr-HR" dirty="0" smtClean="0"/>
              <a:t>o recikliranju, odvajanju otpada i </a:t>
            </a:r>
            <a:r>
              <a:rPr lang="hr-HR" dirty="0" err="1" smtClean="0"/>
              <a:t>reciklažnom</a:t>
            </a:r>
            <a:r>
              <a:rPr lang="hr-HR" dirty="0" smtClean="0"/>
              <a:t> dvorištu.</a:t>
            </a:r>
            <a:endParaRPr lang="hr-HR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8194" name="Picture 2" descr="C:\Users\Anita\Desktop\okoliš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8565" y="1447800"/>
            <a:ext cx="6452419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rgbClr val="00B050"/>
                </a:solidFill>
              </a:rPr>
              <a:t>Radionica Udruge Zelena Istra</a:t>
            </a:r>
            <a:endParaRPr lang="hr-HR" dirty="0">
              <a:solidFill>
                <a:srgbClr val="00B050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U ožujku je ostvarena suradnja s Udrugom Zelena Istra. U goste nam je došla edukatorica Irena </a:t>
            </a:r>
            <a:r>
              <a:rPr lang="hr-HR" dirty="0" err="1" smtClean="0"/>
              <a:t>Burba</a:t>
            </a:r>
            <a:r>
              <a:rPr lang="hr-HR" dirty="0" smtClean="0"/>
              <a:t> koja je, nakon edukativnog predavanja o smanjivanju otpada, recikliranju i očuvanju okoliša, održala radionicu izrade višekratnih vrećica od starih majica koje su učenici donijeli, zajedno sa svim ostalim potrebnim materijalom za rad.</a:t>
            </a:r>
            <a:endParaRPr lang="hr-HR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2290" name="Picture 2" descr="C:\Users\Anita\Desktop\Zelena Istr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84375" y="1447800"/>
            <a:ext cx="6400800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3314" name="Picture 2" descr="C:\Users\Anita\Desktop\Zelena Istra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628800"/>
            <a:ext cx="3600400" cy="4525963"/>
          </a:xfrm>
          <a:prstGeom prst="rect">
            <a:avLst/>
          </a:prstGeom>
          <a:noFill/>
        </p:spPr>
      </p:pic>
      <p:pic>
        <p:nvPicPr>
          <p:cNvPr id="13315" name="Picture 3" descr="C:\Users\Anita\Desktop\Zelena Istra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628800"/>
            <a:ext cx="3600400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4338" name="Picture 2" descr="C:\Users\Anita\Desktop\Zelena Istra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84375" y="1447800"/>
            <a:ext cx="6400800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rgbClr val="00B050"/>
                </a:solidFill>
              </a:rPr>
              <a:t>Logo Zelene knjižnice</a:t>
            </a:r>
            <a:endParaRPr lang="hr-HR" dirty="0">
              <a:solidFill>
                <a:srgbClr val="00B050"/>
              </a:solidFill>
            </a:endParaRPr>
          </a:p>
        </p:txBody>
      </p:sp>
      <p:sp>
        <p:nvSpPr>
          <p:cNvPr id="5" name="Rezervirano mjesto sadržaja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U ožujku je proveden natječaj izrade logotipa Zelene knjižnice, odabran je najuspješniji rad te je proglašen pobjednik i dodijeljena je nagrada Gabrielu, učeniku 3. razreda PO </a:t>
            </a:r>
            <a:r>
              <a:rPr lang="hr-HR" dirty="0" err="1" smtClean="0"/>
              <a:t>Loborika</a:t>
            </a:r>
            <a:r>
              <a:rPr lang="hr-HR" dirty="0" smtClean="0"/>
              <a:t>.</a:t>
            </a:r>
          </a:p>
          <a:p>
            <a:r>
              <a:rPr lang="hr-HR" dirty="0" smtClean="0"/>
              <a:t>U nagradnom natječaju sudjelovali su svi učenici koji su dio projekta Zelena knjižnica.</a:t>
            </a:r>
            <a:endParaRPr lang="hr-HR" dirty="0"/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2" descr="C:\Users\Anita\Desktop\logo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148064" y="1556792"/>
            <a:ext cx="3753196" cy="4526280"/>
          </a:xfrm>
          <a:prstGeom prst="rect">
            <a:avLst/>
          </a:prstGeom>
          <a:noFill/>
        </p:spPr>
      </p:pic>
      <p:pic>
        <p:nvPicPr>
          <p:cNvPr id="4098" name="Picture 2" descr="C:\Users\Anita\Desktop\Logo učeni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556792"/>
            <a:ext cx="3672408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rgbClr val="00B050"/>
                </a:solidFill>
              </a:rPr>
              <a:t>Suradnja s JU Natura </a:t>
            </a:r>
            <a:r>
              <a:rPr lang="hr-HR" dirty="0" err="1" smtClean="0">
                <a:solidFill>
                  <a:srgbClr val="00B050"/>
                </a:solidFill>
              </a:rPr>
              <a:t>Histrica</a:t>
            </a:r>
            <a:endParaRPr lang="hr-HR" dirty="0">
              <a:solidFill>
                <a:srgbClr val="00B050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U travnju smo ugostili edukatora iz JU Natura </a:t>
            </a:r>
            <a:r>
              <a:rPr lang="hr-HR" dirty="0" err="1" smtClean="0"/>
              <a:t>Histrica</a:t>
            </a:r>
            <a:r>
              <a:rPr lang="hr-HR" dirty="0" smtClean="0"/>
              <a:t> koji nam je približio temu šuma, govorio o vrstama šuma, sprječavanju onečišćenja, pošumljavanju, brizi </a:t>
            </a:r>
            <a:r>
              <a:rPr lang="hr-HR" smtClean="0"/>
              <a:t>i čišćenju šuma te o </a:t>
            </a:r>
            <a:r>
              <a:rPr lang="hr-HR" dirty="0" smtClean="0"/>
              <a:t>park šumama.</a:t>
            </a:r>
            <a:endParaRPr lang="hr-HR" dirty="0"/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6" name="Picture 2" descr="C:\Users\Anita\Desktop\NH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84375" y="1447800"/>
            <a:ext cx="6400800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rgbClr val="00B050"/>
                </a:solidFill>
              </a:rPr>
              <a:t>Hrana</a:t>
            </a:r>
            <a:endParaRPr lang="hr-HR" dirty="0">
              <a:solidFill>
                <a:srgbClr val="00B050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hr-HR" dirty="0" smtClean="0"/>
              <a:t>U rujnu smo započeli projekt obilježavanjem Međunarodnog dana osviještenosti o otpadu od hrane.</a:t>
            </a:r>
          </a:p>
          <a:p>
            <a:r>
              <a:rPr lang="hr-HR" dirty="0" smtClean="0"/>
              <a:t>Učili smo što je </a:t>
            </a:r>
            <a:r>
              <a:rPr lang="hr-HR" dirty="0" err="1" smtClean="0"/>
              <a:t>kompostiranje</a:t>
            </a:r>
            <a:r>
              <a:rPr lang="hr-HR" dirty="0" smtClean="0"/>
              <a:t>, što se može, a što ne može </a:t>
            </a:r>
            <a:r>
              <a:rPr lang="hr-HR" dirty="0" err="1" smtClean="0"/>
              <a:t>kompostirati</a:t>
            </a:r>
            <a:r>
              <a:rPr lang="hr-HR" dirty="0" smtClean="0"/>
              <a:t>, što je kompost, kako se dobiva i čemu služi </a:t>
            </a:r>
            <a:r>
              <a:rPr lang="hr-HR" dirty="0" err="1" smtClean="0"/>
              <a:t>komposter</a:t>
            </a:r>
            <a:r>
              <a:rPr lang="hr-HR" dirty="0" smtClean="0"/>
              <a:t>.</a:t>
            </a:r>
          </a:p>
          <a:p>
            <a:r>
              <a:rPr lang="hr-HR" dirty="0" smtClean="0"/>
              <a:t>Naglasak teme bio je na ponovnoj upotrebi ostataka hrane pravljenjem domaćih marmelada, sokova</a:t>
            </a:r>
            <a:r>
              <a:rPr lang="hr-HR" smtClean="0"/>
              <a:t>, sirupa, džemova…</a:t>
            </a:r>
            <a:endParaRPr lang="hr-HR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050" name="Picture 2" descr="C:\Users\Anita\Desktop\NH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556792"/>
            <a:ext cx="3600399" cy="4525963"/>
          </a:xfrm>
          <a:prstGeom prst="rect">
            <a:avLst/>
          </a:prstGeom>
          <a:noFill/>
        </p:spPr>
      </p:pic>
      <p:pic>
        <p:nvPicPr>
          <p:cNvPr id="2051" name="Picture 3" descr="C:\Users\Anita\Desktop\NH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556792"/>
            <a:ext cx="3816424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rgbClr val="00B050"/>
                </a:solidFill>
              </a:rPr>
              <a:t>Šume</a:t>
            </a:r>
            <a:endParaRPr lang="hr-HR" dirty="0">
              <a:solidFill>
                <a:srgbClr val="00B050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U sklopu ove teme, učenici su proučavali novonabavljenu literaturu </a:t>
            </a:r>
            <a:r>
              <a:rPr lang="hr-HR" smtClean="0"/>
              <a:t>te upoznali </a:t>
            </a:r>
            <a:r>
              <a:rPr lang="hr-HR" dirty="0" smtClean="0"/>
              <a:t>građu i život stabla, vrste šuma, šumske plodove, a u radioničkom dijelu izrađivali su stabla od materijala za recikliranje.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6" name="Picture 2" descr="C:\Users\Anita\Desktop\šume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556792"/>
            <a:ext cx="3528392" cy="4800600"/>
          </a:xfrm>
          <a:prstGeom prst="rect">
            <a:avLst/>
          </a:prstGeom>
          <a:noFill/>
        </p:spPr>
      </p:pic>
      <p:pic>
        <p:nvPicPr>
          <p:cNvPr id="1027" name="Picture 3" descr="C:\Users\Anita\Desktop\šume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556792"/>
            <a:ext cx="3600400" cy="46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2050" name="Picture 2" descr="C:\Users\Anita\Desktop\šume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556792"/>
            <a:ext cx="3672408" cy="4800600"/>
          </a:xfrm>
          <a:prstGeom prst="rect">
            <a:avLst/>
          </a:prstGeom>
          <a:noFill/>
        </p:spPr>
      </p:pic>
      <p:pic>
        <p:nvPicPr>
          <p:cNvPr id="2051" name="Picture 3" descr="C:\Users\Anita\Desktop\šume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556792"/>
            <a:ext cx="3672408" cy="4752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074" name="Picture 2" descr="C:\Users\Anita\Desktop\šume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8565" y="1447800"/>
            <a:ext cx="6452419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098" name="Picture 2" descr="C:\Users\Anita\Desktop\šume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556792"/>
            <a:ext cx="3528392" cy="4800600"/>
          </a:xfrm>
          <a:prstGeom prst="rect">
            <a:avLst/>
          </a:prstGeom>
          <a:noFill/>
        </p:spPr>
      </p:pic>
      <p:pic>
        <p:nvPicPr>
          <p:cNvPr id="4099" name="Picture 3" descr="C:\Users\Anita\Desktop\šume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628800"/>
            <a:ext cx="3744416" cy="4752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rgbClr val="00B050"/>
                </a:solidFill>
              </a:rPr>
              <a:t>Pčele</a:t>
            </a:r>
            <a:endParaRPr lang="hr-HR" dirty="0">
              <a:solidFill>
                <a:srgbClr val="00B050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Svibanjsku radionicu posvetili smo najznačajnijim oprašivačima koji jedini proizvode hranu za ljude.</a:t>
            </a:r>
          </a:p>
          <a:p>
            <a:r>
              <a:rPr lang="hr-HR" dirty="0" smtClean="0"/>
              <a:t>Učenici su kroz literaturu iz knjižnice doznali kako žive i rade pčele, koja je njihova uloga u košnici, koji u dijelovi pčele te što je potrebno da bi pčele proizvele med.</a:t>
            </a:r>
          </a:p>
          <a:p>
            <a:endParaRPr lang="hr-HR" dirty="0" smtClean="0"/>
          </a:p>
          <a:p>
            <a:endParaRPr lang="hr-HR" dirty="0" smtClean="0"/>
          </a:p>
          <a:p>
            <a:endParaRPr lang="hr-HR" dirty="0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U radioničkom dijelu učenici su izrađivali pčelice od tuljaca toaletnog papira i tvrdog papira u boji te radili označivače stranica s motivom pčela, od filca i drvene </a:t>
            </a:r>
            <a:r>
              <a:rPr lang="hr-HR" dirty="0" err="1" smtClean="0"/>
              <a:t>špatule</a:t>
            </a:r>
            <a:r>
              <a:rPr lang="hr-HR" dirty="0" smtClean="0"/>
              <a:t>, a napravili su i pčelice od plastike iz popularnog dječjeg slatkiša.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6" name="Picture 2" descr="C:\Users\Anita\Desktop\pčele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84375" y="1447800"/>
            <a:ext cx="6400800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050" name="Picture 2" descr="C:\Users\Anita\Desktop\pčele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700808"/>
            <a:ext cx="4176464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146" name="Picture 2" descr="C:\Users\Anita\Desktop\hran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447800"/>
            <a:ext cx="4285208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6" name="Picture 2" descr="C:\Users\Anita\Desktop\pčele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4375" y="1447800"/>
            <a:ext cx="6400800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122" name="Picture 2" descr="C:\Users\Anita\Desktop\pčele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4375" y="1447800"/>
            <a:ext cx="6400800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r-HR" dirty="0" smtClean="0">
                <a:solidFill>
                  <a:srgbClr val="00B050"/>
                </a:solidFill>
              </a:rPr>
              <a:t>Međunarodni dan zaštite okoliša </a:t>
            </a:r>
            <a:br>
              <a:rPr lang="hr-HR" dirty="0" smtClean="0">
                <a:solidFill>
                  <a:srgbClr val="00B050"/>
                </a:solidFill>
              </a:rPr>
            </a:br>
            <a:r>
              <a:rPr lang="hr-HR" dirty="0" smtClean="0">
                <a:solidFill>
                  <a:srgbClr val="00B050"/>
                </a:solidFill>
              </a:rPr>
              <a:t>(5</a:t>
            </a:r>
            <a:r>
              <a:rPr lang="hr-HR" dirty="0" smtClean="0">
                <a:solidFill>
                  <a:srgbClr val="00B050"/>
                </a:solidFill>
              </a:rPr>
              <a:t>. </a:t>
            </a:r>
            <a:r>
              <a:rPr lang="hr-HR" dirty="0" smtClean="0">
                <a:solidFill>
                  <a:srgbClr val="00B050"/>
                </a:solidFill>
              </a:rPr>
              <a:t>lipnja)</a:t>
            </a:r>
            <a:endParaRPr lang="hr-HR" dirty="0">
              <a:solidFill>
                <a:srgbClr val="00B050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 smtClean="0"/>
          </a:p>
          <a:p>
            <a:r>
              <a:rPr lang="hr-HR" dirty="0" smtClean="0"/>
              <a:t>U </a:t>
            </a:r>
            <a:r>
              <a:rPr lang="hr-HR" dirty="0" smtClean="0"/>
              <a:t>područnoj školi </a:t>
            </a:r>
            <a:r>
              <a:rPr lang="hr-HR" dirty="0" err="1" smtClean="0"/>
              <a:t>Loborika</a:t>
            </a:r>
            <a:r>
              <a:rPr lang="hr-HR" dirty="0" smtClean="0"/>
              <a:t> učenici 4. razreda izradili su poruke o zaštiti i očuvanju okoliša kroz sve teme koje smo obrađivali tijekom projekta. Poruke se nalaze na panou ispred knjižnice.</a:t>
            </a:r>
            <a:endParaRPr lang="hr-HR" dirty="0"/>
          </a:p>
        </p:txBody>
      </p:sp>
    </p:spTree>
  </p:cSld>
  <p:clrMapOvr>
    <a:masterClrMapping/>
  </p:clrMapOvr>
  <p:transition>
    <p:pull dir="r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6" name="Picture 2" descr="C:\Users\Anita\Desktop\poruke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4375" y="1447800"/>
            <a:ext cx="6400800" cy="48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050" name="Picture 2" descr="C:\Users\Anita\Desktop\poruke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4375" y="1447800"/>
            <a:ext cx="6400800" cy="48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rgbClr val="00B050"/>
                </a:solidFill>
              </a:rPr>
              <a:t>Nastavak projekta</a:t>
            </a:r>
            <a:endParaRPr lang="hr-HR" dirty="0">
              <a:solidFill>
                <a:srgbClr val="00B050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S temom pčela završio je ovogodišnji projekt </a:t>
            </a:r>
            <a:r>
              <a:rPr lang="hr-HR" dirty="0" smtClean="0">
                <a:solidFill>
                  <a:srgbClr val="00B050"/>
                </a:solidFill>
              </a:rPr>
              <a:t>Zelena knjižnica</a:t>
            </a:r>
            <a:r>
              <a:rPr lang="hr-HR" dirty="0" smtClean="0"/>
              <a:t>.</a:t>
            </a:r>
          </a:p>
          <a:p>
            <a:r>
              <a:rPr lang="hr-HR" dirty="0" smtClean="0"/>
              <a:t>Projekt se nastavlja sljedeće školske godine s novim temama, a bit će uključeni i učenici koji do sada nisu sudjelovali.</a:t>
            </a:r>
          </a:p>
          <a:p>
            <a:r>
              <a:rPr lang="hr-HR" smtClean="0"/>
              <a:t>I dalje će se </a:t>
            </a:r>
            <a:r>
              <a:rPr lang="hr-HR" dirty="0" smtClean="0"/>
              <a:t>provoditi kao izvannastavna aktivnost.</a:t>
            </a:r>
            <a:endParaRPr lang="hr-HR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6" name="Picture 2" descr="C:\Users\Anita\Desktop\fotka hran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398952" y="1447800"/>
            <a:ext cx="3571646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rgbClr val="00B050"/>
                </a:solidFill>
              </a:rPr>
              <a:t>More</a:t>
            </a:r>
            <a:endParaRPr lang="hr-HR" dirty="0">
              <a:solidFill>
                <a:srgbClr val="00B050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U listopadu smo se bavili morem kao prirodnim bogatstvom, učili kako spriječiti onečišćenje mora i zaštititi biljni i životinjski svijet, proučavali literaturu o moru i izrađivali suvenire od oblutaka.</a:t>
            </a:r>
          </a:p>
          <a:p>
            <a:r>
              <a:rPr lang="hr-HR" dirty="0" smtClean="0"/>
              <a:t>U kreativnom dijelu učenici su oblutke bojali akrilnim flomasterima i tako izradili suvenire.</a:t>
            </a:r>
          </a:p>
          <a:p>
            <a:endParaRPr lang="hr-HR" dirty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170" name="Picture 2" descr="C:\Users\Anita\Desktop\mor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8565" y="1447800"/>
            <a:ext cx="6452419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050" name="Picture 2" descr="C:\Users\Anita\Desktop\more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700808"/>
            <a:ext cx="3528392" cy="4525963"/>
          </a:xfrm>
          <a:prstGeom prst="rect">
            <a:avLst/>
          </a:prstGeom>
          <a:noFill/>
        </p:spPr>
      </p:pic>
      <p:pic>
        <p:nvPicPr>
          <p:cNvPr id="1026" name="Picture 2" descr="C:\Users\Anita\Desktop\more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700808"/>
            <a:ext cx="3456384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074" name="Picture 2" descr="C:\Users\Anita\Desktop\more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700808"/>
            <a:ext cx="3600400" cy="4525963"/>
          </a:xfrm>
          <a:prstGeom prst="rect">
            <a:avLst/>
          </a:prstGeom>
          <a:noFill/>
        </p:spPr>
      </p:pic>
      <p:pic>
        <p:nvPicPr>
          <p:cNvPr id="3075" name="Picture 3" descr="C:\Users\Anita\Desktop\mor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700808"/>
            <a:ext cx="3816424" cy="4464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ij">
  <a:themeElements>
    <a:clrScheme name="Solsticij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ij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ij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340</TotalTime>
  <Words>596</Words>
  <Application>Microsoft Office PowerPoint</Application>
  <PresentationFormat>Prikaz na zaslonu (4:3)</PresentationFormat>
  <Paragraphs>41</Paragraphs>
  <Slides>45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45</vt:i4>
      </vt:variant>
    </vt:vector>
  </HeadingPairs>
  <TitlesOfParts>
    <vt:vector size="46" baseType="lpstr">
      <vt:lpstr>Solsticij</vt:lpstr>
      <vt:lpstr>Zelena knjižnica</vt:lpstr>
      <vt:lpstr>Projekt školske knjižnice i učenika razredne nastave</vt:lpstr>
      <vt:lpstr>Hrana</vt:lpstr>
      <vt:lpstr>Slajd 4</vt:lpstr>
      <vt:lpstr>Slajd 5</vt:lpstr>
      <vt:lpstr>More</vt:lpstr>
      <vt:lpstr>Slajd 7</vt:lpstr>
      <vt:lpstr>Slajd 8</vt:lpstr>
      <vt:lpstr>Slajd 9</vt:lpstr>
      <vt:lpstr>Recikliranje1</vt:lpstr>
      <vt:lpstr>Slajd 11</vt:lpstr>
      <vt:lpstr>Slajd 12</vt:lpstr>
      <vt:lpstr>Slajd 13</vt:lpstr>
      <vt:lpstr>Slajd 14</vt:lpstr>
      <vt:lpstr>Slajd 15</vt:lpstr>
      <vt:lpstr>Recikliranje2</vt:lpstr>
      <vt:lpstr>Slajd 17</vt:lpstr>
      <vt:lpstr>Slajd 18</vt:lpstr>
      <vt:lpstr>Zaštita okoliša</vt:lpstr>
      <vt:lpstr>Slajd 20</vt:lpstr>
      <vt:lpstr>Slajd 21</vt:lpstr>
      <vt:lpstr>Radionica Udruge Zelena Istra</vt:lpstr>
      <vt:lpstr>Slajd 23</vt:lpstr>
      <vt:lpstr>Slajd 24</vt:lpstr>
      <vt:lpstr>Slajd 25</vt:lpstr>
      <vt:lpstr>Logo Zelene knjižnice</vt:lpstr>
      <vt:lpstr>Slajd 27</vt:lpstr>
      <vt:lpstr>Suradnja s JU Natura Histrica</vt:lpstr>
      <vt:lpstr>Slajd 29</vt:lpstr>
      <vt:lpstr>Slajd 30</vt:lpstr>
      <vt:lpstr>Šume</vt:lpstr>
      <vt:lpstr>Slajd 32</vt:lpstr>
      <vt:lpstr>Slajd 33</vt:lpstr>
      <vt:lpstr>Slajd 34</vt:lpstr>
      <vt:lpstr>Slajd 35</vt:lpstr>
      <vt:lpstr>Pčele</vt:lpstr>
      <vt:lpstr>Slajd 37</vt:lpstr>
      <vt:lpstr>Slajd 38</vt:lpstr>
      <vt:lpstr>Slajd 39</vt:lpstr>
      <vt:lpstr>Slajd 40</vt:lpstr>
      <vt:lpstr>Slajd 41</vt:lpstr>
      <vt:lpstr>Međunarodni dan zaštite okoliša  (5. lipnja)</vt:lpstr>
      <vt:lpstr>Slajd 43</vt:lpstr>
      <vt:lpstr>Slajd 44</vt:lpstr>
      <vt:lpstr>Nastavak projekta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Zelena knjižnica</dc:title>
  <dc:creator>Anita</dc:creator>
  <cp:lastModifiedBy>Anita</cp:lastModifiedBy>
  <cp:revision>52</cp:revision>
  <dcterms:created xsi:type="dcterms:W3CDTF">2025-05-09T07:01:09Z</dcterms:created>
  <dcterms:modified xsi:type="dcterms:W3CDTF">2025-06-02T07:27:50Z</dcterms:modified>
</cp:coreProperties>
</file>